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290" r:id="rId4"/>
    <p:sldId id="288" r:id="rId5"/>
    <p:sldId id="294" r:id="rId6"/>
    <p:sldId id="292" r:id="rId7"/>
    <p:sldId id="277" r:id="rId8"/>
    <p:sldId id="278" r:id="rId9"/>
    <p:sldId id="279" r:id="rId10"/>
    <p:sldId id="293" r:id="rId11"/>
    <p:sldId id="284" r:id="rId12"/>
    <p:sldId id="280" r:id="rId13"/>
    <p:sldId id="281" r:id="rId14"/>
    <p:sldId id="282" r:id="rId15"/>
    <p:sldId id="285" r:id="rId16"/>
    <p:sldId id="295" r:id="rId17"/>
    <p:sldId id="296" r:id="rId18"/>
    <p:sldId id="297" r:id="rId19"/>
    <p:sldId id="298" r:id="rId20"/>
    <p:sldId id="306" r:id="rId21"/>
    <p:sldId id="300" r:id="rId22"/>
    <p:sldId id="304" r:id="rId23"/>
    <p:sldId id="307" r:id="rId24"/>
    <p:sldId id="299" r:id="rId25"/>
    <p:sldId id="303" r:id="rId26"/>
    <p:sldId id="305" r:id="rId27"/>
    <p:sldId id="301" r:id="rId28"/>
    <p:sldId id="283" r:id="rId29"/>
    <p:sldId id="286" r:id="rId30"/>
    <p:sldId id="287" r:id="rId31"/>
    <p:sldId id="289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1391B-C1D2-CBEE-7E9A-9541D93C2031}" v="268" dt="2024-12-05T08:21:15.462"/>
    <p1510:client id="{CBF906C8-1BDD-A53B-0160-FCC19397D481}" v="33" dt="2024-12-06T05:06:22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9" autoAdjust="0"/>
    <p:restoredTop sz="94660"/>
  </p:normalViewPr>
  <p:slideViewPr>
    <p:cSldViewPr snapToGrid="0">
      <p:cViewPr varScale="1">
        <p:scale>
          <a:sx n="91" d="100"/>
          <a:sy n="91" d="100"/>
        </p:scale>
        <p:origin x="309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B29AF-EB04-4318-81A6-29DEE5532F0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7D76D-0507-423E-B8ED-DDFD2FE2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2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7050" y="426721"/>
            <a:ext cx="11137900" cy="2773104"/>
          </a:xfrm>
        </p:spPr>
        <p:txBody>
          <a:bodyPr anchor="b"/>
          <a:lstStyle>
            <a:lvl1pPr algn="ctr">
              <a:defRPr sz="48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74799" y="3626928"/>
            <a:ext cx="9144000" cy="2729422"/>
          </a:xfr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3F6EB-C7C8-4F7C-B55F-1F75BEEFCA7A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Electronics &amp; Computer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43C20-5BAE-42E3-BD83-32D097A986D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49599" cy="15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54" y="26180"/>
            <a:ext cx="1803540" cy="18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8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171CA-84E9-4C6F-A3C7-C607BB79D1DC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9A78DA-091D-49E7-B702-07E5799D83E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40F7E-F691-4908-8726-1B78F1895232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4F85FC-27B0-4032-856C-B5FCEFF04D5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7464">
            <a:off x="10932182" y="5248084"/>
            <a:ext cx="1197988" cy="123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82512" y="73525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0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000" y="111125"/>
            <a:ext cx="8595806" cy="1325563"/>
          </a:xfrm>
        </p:spPr>
        <p:txBody>
          <a:bodyPr/>
          <a:lstStyle>
            <a:lvl1pPr>
              <a:defRPr sz="6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>
                <a:latin typeface="Times New Roman" pitchFamily="18" charset="0"/>
                <a:cs typeface="Times New Roman" pitchFamily="18" charset="0"/>
              </a:defRPr>
            </a:lvl1pPr>
            <a:lvl2pPr>
              <a:defRPr sz="3200"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842F9-F742-4E92-B99A-5816FCCBC3AD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318482-933D-40CA-B27E-DACCE4534DA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2A5BE-D6E2-4351-BCD7-CDF3CA8448BF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19CD88-E759-4A18-A35E-9CAF09B3C6B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3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98729-4D5F-4B6F-BE05-BE493149F761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DEC60F-6553-49AC-B3F8-D254F1383DFA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4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A476C-CA05-4A1A-858D-F12AE2024D94}" type="datetime1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CE7B2-51E6-46D0-AF1B-0AE74273A328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5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39800" y="2620645"/>
            <a:ext cx="10515600" cy="1325563"/>
          </a:xfrm>
        </p:spPr>
        <p:txBody>
          <a:bodyPr/>
          <a:lstStyle>
            <a:lvl1pPr>
              <a:defRPr sz="5400" b="1"/>
            </a:lvl1pPr>
          </a:lstStyle>
          <a:p>
            <a:r>
              <a:rPr lang="en-US" dirty="0"/>
              <a:t>Click to edit the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71FBE-7328-4AF3-B8BA-E5AE75F0FAF2}" type="datetime1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6B0BF9-EDBC-4831-9292-B2630404AF97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6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612A6-1B09-4493-93FC-E8979F2CF6A6}" type="datetime1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439E94-6A0C-49B8-8F1D-5D132DCDDF1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4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5A53C-FFEA-403C-AEF3-C088762C515B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5110B5-8620-4A8A-A907-6640C26D81D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0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91FF1-F385-4090-8059-B72EFE36C339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D18B49-C8E4-4A1A-9916-826DB1AA0F6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5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40CE6D5F-CE0D-473B-8CAB-7D26DDD411D3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EC0A5FF-51C8-42B6-A38B-EB1392C4936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6"/>
          <p:cNvSpPr txBox="1">
            <a:spLocks noChangeArrowheads="1"/>
          </p:cNvSpPr>
          <p:nvPr/>
        </p:nvSpPr>
        <p:spPr bwMode="auto">
          <a:xfrm>
            <a:off x="683328" y="874455"/>
            <a:ext cx="1082534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Report</a:t>
            </a:r>
          </a:p>
          <a:p>
            <a:pPr algn="ctr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LEARNING BASED HUMAN ACTIVITY RECOGNITION USING WI-FI SIGNALS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2052" name="TextBox 7"/>
          <p:cNvSpPr txBox="1">
            <a:spLocks noChangeArrowheads="1"/>
          </p:cNvSpPr>
          <p:nvPr/>
        </p:nvSpPr>
        <p:spPr bwMode="auto">
          <a:xfrm>
            <a:off x="2785802" y="3429000"/>
            <a:ext cx="6620396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By:-</a:t>
            </a:r>
          </a:p>
          <a:p>
            <a:pPr algn="ctr" eaLnBrk="1" hangingPunct="1"/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Ashish Kumar Pokharel (NCE077BCT006)</a:t>
            </a:r>
          </a:p>
          <a:p>
            <a:pPr algn="ctr" eaLnBrk="1" hangingPunct="1"/>
            <a:r>
              <a:rPr lang="en-US" altLang="en-US" sz="2800" dirty="0">
                <a:latin typeface="Times New Roman"/>
                <a:cs typeface="Times New Roman"/>
              </a:rPr>
              <a:t>Prashant Subedi (NCE077BCT021)</a:t>
            </a:r>
          </a:p>
          <a:p>
            <a:pPr algn="ctr"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Sabina Pandey (NCE077BCT028)</a:t>
            </a:r>
          </a:p>
          <a:p>
            <a:pPr algn="ctr" eaLnBrk="1" hangingPunct="1"/>
            <a:r>
              <a:rPr lang="en-US" altLang="en-US" sz="2800" dirty="0">
                <a:latin typeface="Times New Roman"/>
                <a:cs typeface="Times New Roman"/>
              </a:rPr>
              <a:t>Saksham Maharjan (NCE077BCT029)</a:t>
            </a:r>
          </a:p>
          <a:p>
            <a:pPr algn="ctr" eaLnBrk="1" hangingPunct="1"/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2F403-4973-F5C1-A400-C278CE280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/>
              <a:t>Data Collection</a:t>
            </a:r>
            <a:endParaRPr lang="en-US" sz="2800"/>
          </a:p>
          <a:p>
            <a:pPr algn="just">
              <a:lnSpc>
                <a:spcPct val="100000"/>
              </a:lnSpc>
            </a:pPr>
            <a:r>
              <a:rPr lang="en-US" sz="2800" dirty="0"/>
              <a:t>Empty</a:t>
            </a:r>
            <a:endParaRPr lang="en-US" sz="2800"/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Fall</a:t>
            </a:r>
          </a:p>
          <a:p>
            <a:pPr algn="just">
              <a:lnSpc>
                <a:spcPct val="100000"/>
              </a:lnSpc>
            </a:pPr>
            <a:r>
              <a:rPr lang="en-US" sz="2800">
                <a:latin typeface="Times New Roman"/>
                <a:cs typeface="Times New Roman"/>
              </a:rPr>
              <a:t>Run</a:t>
            </a: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Stand</a:t>
            </a: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Walk</a:t>
            </a:r>
          </a:p>
        </p:txBody>
      </p:sp>
    </p:spTree>
    <p:extLst>
      <p:ext uri="{BB962C8B-B14F-4D97-AF65-F5344CB8AC3E}">
        <p14:creationId xmlns:p14="http://schemas.microsoft.com/office/powerpoint/2010/main" val="402120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882" y="1720850"/>
            <a:ext cx="4124915" cy="4351338"/>
          </a:xfrm>
          <a:ln>
            <a:noFill/>
          </a:ln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latin typeface="Times New Roman"/>
                <a:cs typeface="Times New Roman"/>
              </a:rPr>
              <a:t>Hardware Requirements</a:t>
            </a:r>
            <a:endParaRPr lang="en-US" sz="28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Raspberry Pi 4B model </a:t>
            </a:r>
            <a:endParaRPr lang="en-US" sz="2800" dirty="0"/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Router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AE5BC9-AD56-A8A8-7B3D-F627CA9D96B0}"/>
              </a:ext>
            </a:extLst>
          </p:cNvPr>
          <p:cNvSpPr txBox="1">
            <a:spLocks/>
          </p:cNvSpPr>
          <p:nvPr/>
        </p:nvSpPr>
        <p:spPr bwMode="auto">
          <a:xfrm>
            <a:off x="6092761" y="1720850"/>
            <a:ext cx="52578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>
                <a:latin typeface="Times New Roman"/>
                <a:cs typeface="Times New Roman"/>
              </a:rPr>
              <a:t>Software Requirements</a:t>
            </a:r>
            <a:endParaRPr lang="en-US" sz="28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r>
              <a:rPr lang="en-US" sz="2800" dirty="0" err="1">
                <a:latin typeface="Times New Roman"/>
                <a:cs typeface="Times New Roman"/>
              </a:rPr>
              <a:t>Nexmon</a:t>
            </a:r>
            <a:r>
              <a:rPr lang="en-US" sz="2800" dirty="0">
                <a:latin typeface="Times New Roman"/>
                <a:cs typeface="Times New Roman"/>
              </a:rPr>
              <a:t> firmware patch</a:t>
            </a:r>
          </a:p>
          <a:p>
            <a:pPr algn="just">
              <a:lnSpc>
                <a:spcPct val="100000"/>
              </a:lnSpc>
            </a:pPr>
            <a:r>
              <a:rPr lang="en-US" sz="2800" dirty="0" err="1">
                <a:latin typeface="Times New Roman"/>
                <a:cs typeface="Times New Roman"/>
              </a:rPr>
              <a:t>Tensorflow</a:t>
            </a:r>
            <a:r>
              <a:rPr lang="en-US" sz="2800" dirty="0">
                <a:latin typeface="Times New Roman"/>
                <a:cs typeface="Times New Roman"/>
              </a:rPr>
              <a:t> or </a:t>
            </a:r>
            <a:r>
              <a:rPr lang="en-US" sz="2800" dirty="0" err="1">
                <a:latin typeface="Times New Roman"/>
                <a:cs typeface="Times New Roman"/>
              </a:rPr>
              <a:t>Pytorch</a:t>
            </a:r>
            <a:endParaRPr lang="en-US" sz="28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Python Libraries (NumPy, Pandas, Matplotlib)</a:t>
            </a: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Visual Studio Code, </a:t>
            </a:r>
            <a:r>
              <a:rPr lang="en-US" sz="2800" dirty="0" err="1">
                <a:latin typeface="Times New Roman"/>
                <a:cs typeface="Times New Roman"/>
              </a:rPr>
              <a:t>Jupyter</a:t>
            </a:r>
            <a:r>
              <a:rPr lang="en-US" sz="2800" dirty="0">
                <a:latin typeface="Times New Roman"/>
                <a:cs typeface="Times New Roman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268253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6257E6-94E8-1C19-8B5E-F30979180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537" y="1548386"/>
            <a:ext cx="6186792" cy="4473872"/>
          </a:xfrm>
        </p:spPr>
      </p:pic>
    </p:spTree>
    <p:extLst>
      <p:ext uri="{BB962C8B-B14F-4D97-AF65-F5344CB8AC3E}">
        <p14:creationId xmlns:p14="http://schemas.microsoft.com/office/powerpoint/2010/main" val="311836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10" name="Content Placeholder 9" descr="A diagram of a process&#10;&#10;Description automatically generated">
            <a:extLst>
              <a:ext uri="{FF2B5EF4-FFF2-40B4-BE49-F238E27FC236}">
                <a16:creationId xmlns:a16="http://schemas.microsoft.com/office/drawing/2014/main" id="{ED72CB8B-6322-F5EF-26DD-973EBFF51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4546" y="1548591"/>
            <a:ext cx="3602907" cy="4671276"/>
          </a:xfrm>
        </p:spPr>
      </p:pic>
    </p:spTree>
    <p:extLst>
      <p:ext uri="{BB962C8B-B14F-4D97-AF65-F5344CB8AC3E}">
        <p14:creationId xmlns:p14="http://schemas.microsoft.com/office/powerpoint/2010/main" val="31643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59D6-CB9A-9223-A5B4-0AAA5F6E2822}"/>
              </a:ext>
            </a:extLst>
          </p:cNvPr>
          <p:cNvSpPr txBox="1"/>
          <p:nvPr/>
        </p:nvSpPr>
        <p:spPr>
          <a:xfrm>
            <a:off x="3007583" y="1425987"/>
            <a:ext cx="68986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LSTM ALGORITHM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B91A6E-A8CC-1343-8945-25C85D6B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89" y="2005012"/>
            <a:ext cx="6408067" cy="4351338"/>
          </a:xfrm>
        </p:spPr>
      </p:pic>
    </p:spTree>
    <p:extLst>
      <p:ext uri="{BB962C8B-B14F-4D97-AF65-F5344CB8AC3E}">
        <p14:creationId xmlns:p14="http://schemas.microsoft.com/office/powerpoint/2010/main" val="243686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dirty="0">
                <a:latin typeface="Times New Roman"/>
                <a:cs typeface="Times New Roman"/>
              </a:rPr>
              <a:t>LSTM cell consists of:</a:t>
            </a:r>
            <a:endParaRPr lang="en-US"/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Input gate to decide if the current cell input information is in needed to be stored in cell state.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Forget gate to decide if the previous cell state information should be forgotten or not.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Output gate to decide what information is to be produced as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544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latin typeface="Times New Roman"/>
                <a:cs typeface="Times New Roman"/>
              </a:rPr>
              <a:t>Performance Metrics: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Precision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Recall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F-score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570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CD6E-5B48-AEEE-60FF-3EB37D2D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095F7-3FF9-265D-152F-0EF7D924C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Setup</a:t>
            </a:r>
          </a:p>
          <a:p>
            <a:pPr lvl="2"/>
            <a:r>
              <a:rPr lang="en-US" dirty="0"/>
              <a:t>Raspberry Pi4B as receiver.</a:t>
            </a:r>
          </a:p>
          <a:p>
            <a:pPr lvl="2"/>
            <a:r>
              <a:rPr lang="en-US" dirty="0" err="1"/>
              <a:t>Mikrotik</a:t>
            </a:r>
            <a:r>
              <a:rPr lang="en-US" dirty="0"/>
              <a:t> SXT2 as transmitter.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Configuration </a:t>
            </a:r>
          </a:p>
          <a:p>
            <a:pPr lvl="2"/>
            <a:r>
              <a:rPr lang="en-US" dirty="0" err="1"/>
              <a:t>Nexmon</a:t>
            </a:r>
            <a:r>
              <a:rPr lang="en-US" dirty="0"/>
              <a:t> Firmware patch to enable monitor mode in receiver. 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 Visualization </a:t>
            </a:r>
          </a:p>
          <a:p>
            <a:pPr lvl="2"/>
            <a:r>
              <a:rPr lang="en-US" dirty="0"/>
              <a:t>TCP/IP server client system to visualize and store the CSI data in real time.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BD7AD-63A7-3612-D2FD-8770D2D8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08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305C-7510-F17B-C4E0-3FCD096D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86ABC-999A-0C5E-3C7E-A73C3DF3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 </a:t>
            </a:r>
          </a:p>
          <a:p>
            <a:pPr marL="0" indent="0">
              <a:buNone/>
            </a:pPr>
            <a:endParaRPr lang="en-US" dirty="0"/>
          </a:p>
          <a:p>
            <a:pPr lvl="2"/>
            <a:r>
              <a:rPr lang="en-US" sz="3200" dirty="0"/>
              <a:t>Phase 1: 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Collected data in </a:t>
            </a:r>
            <a:r>
              <a:rPr lang="en-US" sz="2400" dirty="0" err="1">
                <a:latin typeface="Times New Roman"/>
                <a:cs typeface="Times New Roman"/>
              </a:rPr>
              <a:t>LoS</a:t>
            </a:r>
            <a:r>
              <a:rPr lang="en-US" sz="2400" dirty="0">
                <a:latin typeface="Times New Roman"/>
                <a:cs typeface="Times New Roman"/>
              </a:rPr>
              <a:t> setup for five individuals. 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Each activity done for 6 minutes. 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Fall, Run, Stand, Walk.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PCAP format.</a:t>
            </a:r>
          </a:p>
          <a:p>
            <a:pPr marL="914400" lvl="2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95DB-3515-C086-45DC-AE7C644F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388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89B6-0630-32F9-8D0A-84815771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49" y="136525"/>
            <a:ext cx="10695812" cy="1325563"/>
          </a:xfrm>
        </p:spPr>
        <p:txBody>
          <a:bodyPr/>
          <a:lstStyle/>
          <a:p>
            <a:r>
              <a:rPr lang="en-US" dirty="0"/>
              <a:t>Tasks Accomplished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A7532A-8A90-C7C7-27A3-DB0BF186D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60" y="1154988"/>
            <a:ext cx="9358791" cy="54830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CF13-ECFF-4F6C-727C-7E5C805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98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66" y="1219201"/>
            <a:ext cx="10880834" cy="5502274"/>
          </a:xfrm>
        </p:spPr>
        <p:txBody>
          <a:bodyPr anchor="ctr"/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Introduction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Literature Review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Problem Statement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Objectives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Scope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Proposed Methodology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Task Accomplished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Task Remaining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Expected Output</a:t>
            </a:r>
          </a:p>
          <a:p>
            <a:pPr lvl="1">
              <a:lnSpc>
                <a:spcPct val="100000"/>
              </a:lnSpc>
            </a:pPr>
            <a:r>
              <a:rPr lang="en-US" sz="2800">
                <a:latin typeface="Times New Roman"/>
                <a:cs typeface="Times New Roman"/>
              </a:rPr>
              <a:t>References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25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89B6-0630-32F9-8D0A-84815771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49" y="136525"/>
            <a:ext cx="10695812" cy="1325563"/>
          </a:xfrm>
        </p:spPr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CF13-ECFF-4F6C-727C-7E5C805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9" name="IMG_6050">
            <a:hlinkClick r:id="" action="ppaction://media"/>
            <a:extLst>
              <a:ext uri="{FF2B5EF4-FFF2-40B4-BE49-F238E27FC236}">
                <a16:creationId xmlns:a16="http://schemas.microsoft.com/office/drawing/2014/main" id="{4C5D3166-7081-E32A-BB5F-DDE1C25C7E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4282" y="1465728"/>
            <a:ext cx="8104094" cy="45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305C-7510-F17B-C4E0-3FCD096D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86ABC-999A-0C5E-3C7E-A73C3DF35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235" y="1631183"/>
            <a:ext cx="10515600" cy="4351338"/>
          </a:xfrm>
        </p:spPr>
        <p:txBody>
          <a:bodyPr/>
          <a:lstStyle/>
          <a:p>
            <a:r>
              <a:rPr lang="en-US" dirty="0"/>
              <a:t>Data Collection </a:t>
            </a:r>
          </a:p>
          <a:p>
            <a:pPr marL="0" indent="0">
              <a:buNone/>
            </a:pPr>
            <a:endParaRPr lang="en-US" sz="4400" dirty="0"/>
          </a:p>
          <a:p>
            <a:pPr lvl="2"/>
            <a:r>
              <a:rPr lang="en-US" sz="3200" dirty="0"/>
              <a:t>Phase 2: 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Collected data in </a:t>
            </a:r>
            <a:r>
              <a:rPr lang="en-US" sz="2400" dirty="0" err="1">
                <a:latin typeface="Times New Roman"/>
                <a:cs typeface="Times New Roman"/>
              </a:rPr>
              <a:t>nLoS</a:t>
            </a:r>
            <a:r>
              <a:rPr lang="en-US" sz="2400" dirty="0">
                <a:latin typeface="Times New Roman"/>
                <a:cs typeface="Times New Roman"/>
              </a:rPr>
              <a:t> setup for 3 individuals. </a:t>
            </a:r>
          </a:p>
          <a:p>
            <a:pPr lvl="3"/>
            <a:r>
              <a:rPr lang="en-US" sz="2400" dirty="0"/>
              <a:t>Each activity done for 6 minutes. 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Empty, Fall, Run, Stand, Walk.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PCAP format.</a:t>
            </a:r>
            <a:endParaRPr lang="en-US" dirty="0">
              <a:latin typeface="Times New Roman"/>
              <a:cs typeface="Times New Roman"/>
            </a:endParaRPr>
          </a:p>
          <a:p>
            <a:pPr marL="1371600" lvl="3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95DB-3515-C086-45DC-AE7C644F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818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305C-7510-F17B-C4E0-3FCD096D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95DB-3515-C086-45DC-AE7C644F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10" name="Picture 9" descr="A room with a television receiver and a television&#10;&#10;Description automatically generated">
            <a:extLst>
              <a:ext uri="{FF2B5EF4-FFF2-40B4-BE49-F238E27FC236}">
                <a16:creationId xmlns:a16="http://schemas.microsoft.com/office/drawing/2014/main" id="{8C215040-3F80-8C7A-B70E-8DF41E9D0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57" y="2494150"/>
            <a:ext cx="4707592" cy="3931583"/>
          </a:xfrm>
          <a:prstGeom prst="rect">
            <a:avLst/>
          </a:prstGeom>
        </p:spPr>
      </p:pic>
      <p:pic>
        <p:nvPicPr>
          <p:cNvPr id="11" name="Picture 10" descr="A person standing in a room&#10;&#10;Description automatically generated">
            <a:extLst>
              <a:ext uri="{FF2B5EF4-FFF2-40B4-BE49-F238E27FC236}">
                <a16:creationId xmlns:a16="http://schemas.microsoft.com/office/drawing/2014/main" id="{38B8B601-0C2C-72E1-2D05-869E60F8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463" y="2458290"/>
            <a:ext cx="5810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75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89B6-0630-32F9-8D0A-84815771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49" y="136525"/>
            <a:ext cx="10695812" cy="1325563"/>
          </a:xfrm>
        </p:spPr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CF13-ECFF-4F6C-727C-7E5C805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3" name="IMG_6059">
            <a:hlinkClick r:id="" action="ppaction://media"/>
            <a:extLst>
              <a:ext uri="{FF2B5EF4-FFF2-40B4-BE49-F238E27FC236}">
                <a16:creationId xmlns:a16="http://schemas.microsoft.com/office/drawing/2014/main" id="{C61D134C-7352-F85B-4925-3722C1FB09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465728"/>
            <a:ext cx="7933766" cy="445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5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F9AA-2F3A-D684-F921-D79F4113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03DC-685C-EC09-9AE2-99BD5802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Preprocessing </a:t>
            </a:r>
          </a:p>
          <a:p>
            <a:pPr lvl="2"/>
            <a:endParaRPr lang="en-US" dirty="0"/>
          </a:p>
          <a:p>
            <a:pPr lvl="2"/>
            <a:r>
              <a:rPr lang="en-US" dirty="0">
                <a:latin typeface="Times New Roman"/>
                <a:cs typeface="Times New Roman"/>
              </a:rPr>
              <a:t>Done for phase 1 &amp; 2 data. 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Subcarrier removal: Removal of guard, pilot and direct current (null) sub carriers. 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Hample filter for amplitude outliers removal. </a:t>
            </a:r>
          </a:p>
          <a:p>
            <a:pPr lvl="2"/>
            <a:r>
              <a:rPr lang="en-US" dirty="0"/>
              <a:t>DWT( Discrete Wavelet Transform) for amplitude denoising. 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Phase Sanitization for phase denoising.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7AA65-5774-9D2D-07DE-2EC4DEF4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029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89B6-0630-32F9-8D0A-84815771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Accomplished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CF13-ECFF-4F6C-727C-7E5C805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B9C45-9249-69EC-0642-710A6DFA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87" y="3861105"/>
            <a:ext cx="7951837" cy="2686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FCE2B-EC43-2E17-0E19-8DF94322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37" y="1293901"/>
            <a:ext cx="7942737" cy="25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10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89B6-0630-32F9-8D0A-84815771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Accomplished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CF13-ECFF-4F6C-727C-7E5C805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FDDB9C45-9249-69EC-0642-710A6DFA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24" y="3850808"/>
            <a:ext cx="8055147" cy="2676642"/>
          </a:xfrm>
          <a:prstGeom prst="rect">
            <a:avLst/>
          </a:prstGeom>
        </p:spPr>
      </p:pic>
      <p:pic>
        <p:nvPicPr>
          <p:cNvPr id="5" name="Picture 4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CECFCE2B-EC43-2E17-0E19-8DF94322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2" y="1283604"/>
            <a:ext cx="8049592" cy="25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4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BE65-C114-4BF6-D996-D9F6316B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Remaining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A19EC-CA33-CDD0-E552-0E37286D7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890" y="1382110"/>
            <a:ext cx="10820400" cy="505547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>
                <a:latin typeface="Times New Roman"/>
                <a:cs typeface="Times New Roman"/>
              </a:rPr>
              <a:t>Development of deep learning model for activity recognition in </a:t>
            </a:r>
            <a:r>
              <a:rPr lang="en-US" sz="3200" err="1">
                <a:latin typeface="Times New Roman"/>
                <a:cs typeface="Times New Roman"/>
              </a:rPr>
              <a:t>nLoS</a:t>
            </a:r>
            <a:r>
              <a:rPr lang="en-US" sz="3200" dirty="0">
                <a:latin typeface="Times New Roman"/>
                <a:cs typeface="Times New Roman"/>
              </a:rPr>
              <a:t> scenario.</a:t>
            </a:r>
            <a:endParaRPr lang="en-US" sz="3200" dirty="0"/>
          </a:p>
          <a:p>
            <a:r>
              <a:rPr lang="en-US" sz="3200" dirty="0"/>
              <a:t>Development of GUI and integration of all parts.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AAF93-EDFB-037C-F133-7497B3F3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97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A desktop application will be developed that can identify human activities using Wi-Fi signals.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851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F1D21-F025-B5E7-F74D-38A8CACEA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4" y="2233608"/>
            <a:ext cx="11786911" cy="23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6526"/>
            <a:ext cx="10515600" cy="495250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Traditional HAR were vision based or sensor based. </a:t>
            </a:r>
            <a:endParaRPr lang="en-US" sz="2800">
              <a:solidFill>
                <a:srgbClr val="E4E6EB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Traditional method may lack privacy concern, be affected by lighting condition and limited visual range.</a:t>
            </a:r>
            <a:endParaRPr lang="en-US" sz="2800">
              <a:solidFill>
                <a:srgbClr val="E4E6EB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HAR through Wi-fi signals has gained significant attention through availability, versatility and high-performance capabilities.</a:t>
            </a:r>
            <a:endParaRPr lang="en-US" sz="2800">
              <a:solidFill>
                <a:srgbClr val="E4E6EB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Advanced HAR fused with deep learning assures a solution for these problems.</a:t>
            </a:r>
            <a:endParaRPr lang="en-US" sz="2800">
              <a:solidFill>
                <a:srgbClr val="E4E6EB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5567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253"/>
            <a:ext cx="10515600" cy="4715479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[1] P. F. Moshiri, R. Shahbazian, M. Nabati, and S. A. </a:t>
            </a:r>
            <a:r>
              <a:rPr lang="en-US" sz="2800" err="1">
                <a:latin typeface="Times New Roman"/>
                <a:cs typeface="Times New Roman"/>
              </a:rPr>
              <a:t>Ghorashi</a:t>
            </a:r>
            <a:r>
              <a:rPr lang="en-US" sz="2800" dirty="0">
                <a:latin typeface="Times New Roman"/>
                <a:cs typeface="Times New Roman"/>
              </a:rPr>
              <a:t>, “A </a:t>
            </a:r>
            <a:r>
              <a:rPr lang="en-US" sz="2800" err="1">
                <a:latin typeface="Times New Roman"/>
                <a:cs typeface="Times New Roman"/>
              </a:rPr>
              <a:t>csi</a:t>
            </a:r>
            <a:r>
              <a:rPr lang="en-US" sz="2800" dirty="0">
                <a:latin typeface="Times New Roman"/>
                <a:cs typeface="Times New Roman"/>
              </a:rPr>
              <a:t>-based human activity recognition using deep learning,” Sensors (Basel, Switzerland), vol. 21, 10 2021. </a:t>
            </a:r>
            <a:endParaRPr lang="en-US" sz="2800"/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[2] S. </a:t>
            </a:r>
            <a:r>
              <a:rPr lang="en-US" sz="2800" err="1">
                <a:latin typeface="Times New Roman"/>
                <a:cs typeface="Times New Roman"/>
              </a:rPr>
              <a:t>Mekruksavanich</a:t>
            </a:r>
            <a:r>
              <a:rPr lang="en-US" sz="2800" dirty="0">
                <a:latin typeface="Times New Roman"/>
                <a:cs typeface="Times New Roman"/>
              </a:rPr>
              <a:t>, W. </a:t>
            </a:r>
            <a:r>
              <a:rPr lang="en-US" sz="2800" err="1">
                <a:latin typeface="Times New Roman"/>
                <a:cs typeface="Times New Roman"/>
              </a:rPr>
              <a:t>Phaphan</a:t>
            </a:r>
            <a:r>
              <a:rPr lang="en-US" sz="2800" dirty="0">
                <a:latin typeface="Times New Roman"/>
                <a:cs typeface="Times New Roman"/>
              </a:rPr>
              <a:t>, N. </a:t>
            </a:r>
            <a:r>
              <a:rPr lang="en-US" sz="2800" err="1">
                <a:latin typeface="Times New Roman"/>
                <a:cs typeface="Times New Roman"/>
              </a:rPr>
              <a:t>Hnoohom</a:t>
            </a:r>
            <a:r>
              <a:rPr lang="en-US" sz="2800" dirty="0">
                <a:latin typeface="Times New Roman"/>
                <a:cs typeface="Times New Roman"/>
              </a:rPr>
              <a:t>, and A. </a:t>
            </a:r>
            <a:r>
              <a:rPr lang="en-US" sz="2800" err="1">
                <a:latin typeface="Times New Roman"/>
                <a:cs typeface="Times New Roman"/>
              </a:rPr>
              <a:t>Jitpattanakul</a:t>
            </a:r>
            <a:r>
              <a:rPr lang="en-US" sz="2800" dirty="0">
                <a:latin typeface="Times New Roman"/>
                <a:cs typeface="Times New Roman"/>
              </a:rPr>
              <a:t>, “</a:t>
            </a:r>
            <a:r>
              <a:rPr lang="en-US" sz="2800" err="1">
                <a:latin typeface="Times New Roman"/>
                <a:cs typeface="Times New Roman"/>
              </a:rPr>
              <a:t>Attentionbased</a:t>
            </a:r>
            <a:r>
              <a:rPr lang="en-US" sz="2800" dirty="0">
                <a:latin typeface="Times New Roman"/>
                <a:cs typeface="Times New Roman"/>
              </a:rPr>
              <a:t> hybrid deep learning network for human activity recognition using </a:t>
            </a:r>
            <a:r>
              <a:rPr lang="en-US" sz="2800" err="1">
                <a:latin typeface="Times New Roman"/>
                <a:cs typeface="Times New Roman"/>
              </a:rPr>
              <a:t>wifi</a:t>
            </a:r>
            <a:r>
              <a:rPr lang="en-US" sz="2800" dirty="0">
                <a:latin typeface="Times New Roman"/>
                <a:cs typeface="Times New Roman"/>
              </a:rPr>
              <a:t> channel state information,” Applied Sciences (Switzerland), vol. 13, 8 2023. </a:t>
            </a:r>
            <a:endParaRPr lang="en-US" sz="2800" dirty="0"/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[3] F. S. </a:t>
            </a:r>
            <a:r>
              <a:rPr lang="en-US" sz="2800" err="1">
                <a:latin typeface="Times New Roman"/>
                <a:cs typeface="Times New Roman"/>
              </a:rPr>
              <a:t>Abuhoureyah</a:t>
            </a:r>
            <a:r>
              <a:rPr lang="en-US" sz="2800" dirty="0">
                <a:latin typeface="Times New Roman"/>
                <a:cs typeface="Times New Roman"/>
              </a:rPr>
              <a:t>, Y. C. Wong, and A. S. B. M. </a:t>
            </a:r>
            <a:r>
              <a:rPr lang="en-US" sz="2800" err="1">
                <a:latin typeface="Times New Roman"/>
                <a:cs typeface="Times New Roman"/>
              </a:rPr>
              <a:t>Isira</a:t>
            </a:r>
            <a:r>
              <a:rPr lang="en-US" sz="2800" dirty="0">
                <a:latin typeface="Times New Roman"/>
                <a:cs typeface="Times New Roman"/>
              </a:rPr>
              <a:t>, “</a:t>
            </a:r>
            <a:r>
              <a:rPr lang="en-US" sz="2800" err="1">
                <a:latin typeface="Times New Roman"/>
                <a:cs typeface="Times New Roman"/>
              </a:rPr>
              <a:t>Wifi</a:t>
            </a:r>
            <a:r>
              <a:rPr lang="en-US" sz="2800" dirty="0">
                <a:latin typeface="Times New Roman"/>
                <a:cs typeface="Times New Roman"/>
              </a:rPr>
              <a:t>-based human activity recognition through wall using deep learning,” Engineering Applications of Artificial Intelligence, vol. 127, 1 2024. 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900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B0BF9-EDBC-4831-9292-B2630404AF97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42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253"/>
            <a:ext cx="10515600" cy="4385055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spcAft>
                <a:spcPts val="0"/>
              </a:spcAft>
              <a:buNone/>
            </a:pPr>
            <a:endParaRPr lang="en-US" sz="2800" dirty="0"/>
          </a:p>
          <a:p>
            <a:pPr indent="0" algn="just">
              <a:lnSpc>
                <a:spcPct val="100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cs typeface="Times New Roman"/>
              </a:rPr>
              <a:t>Collected data for seven human activities.</a:t>
            </a:r>
            <a:endParaRPr lang="en-US" sz="2800" dirty="0"/>
          </a:p>
          <a:p>
            <a:pPr indent="0" algn="just">
              <a:lnSpc>
                <a:spcPct val="100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cs typeface="Times New Roman"/>
              </a:rPr>
              <a:t>Used TP-Link Archer C20 and applied </a:t>
            </a:r>
            <a:r>
              <a:rPr lang="en-US" sz="2800" dirty="0" err="1">
                <a:latin typeface="Times New Roman"/>
                <a:cs typeface="Times New Roman"/>
              </a:rPr>
              <a:t>Nexmon</a:t>
            </a:r>
            <a:r>
              <a:rPr lang="en-US" sz="2800" dirty="0">
                <a:latin typeface="Times New Roman"/>
                <a:cs typeface="Times New Roman"/>
              </a:rPr>
              <a:t> tool on Raspberry Pi and , for human activity recognition in a single room. </a:t>
            </a:r>
            <a:endParaRPr lang="en-US" sz="2800" dirty="0"/>
          </a:p>
          <a:p>
            <a:pPr indent="0" algn="just">
              <a:lnSpc>
                <a:spcPct val="100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cs typeface="Times New Roman"/>
              </a:rPr>
              <a:t>Created the famous CSI-HAR dataset. </a:t>
            </a:r>
            <a:endParaRPr lang="en-US" sz="2800" dirty="0"/>
          </a:p>
          <a:p>
            <a:pPr indent="0" algn="just">
              <a:lnSpc>
                <a:spcPct val="100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cs typeface="Times New Roman"/>
              </a:rPr>
              <a:t>No preprocessing was implemented.</a:t>
            </a:r>
            <a:endParaRPr lang="en-US" sz="2800" dirty="0"/>
          </a:p>
          <a:p>
            <a:pPr indent="0" algn="just">
              <a:lnSpc>
                <a:spcPct val="100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cs typeface="Times New Roman"/>
              </a:rPr>
              <a:t>Used 2D-CNN and LSTM to recognize the activities.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231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104" y="1508771"/>
            <a:ext cx="10515600" cy="435133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Used CNN-GRU-</a:t>
            </a:r>
            <a:r>
              <a:rPr lang="en-US" sz="2800" dirty="0" err="1">
                <a:latin typeface="Times New Roman"/>
                <a:cs typeface="Times New Roman"/>
              </a:rPr>
              <a:t>AttNet</a:t>
            </a:r>
            <a:r>
              <a:rPr lang="en-US" sz="2800" dirty="0">
                <a:latin typeface="Times New Roman"/>
                <a:cs typeface="Times New Roman"/>
              </a:rPr>
              <a:t> model.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Used CSI-HAR dataset collected by [1].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Applied pre-processing consisting of denoising (PCA) and segmentation.</a:t>
            </a:r>
            <a:endParaRPr lang="en-US" sz="2800" dirty="0"/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7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Proposed a new methodology for Wi-Fi based human activity recognition through wall.</a:t>
            </a: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Used </a:t>
            </a:r>
            <a:r>
              <a:rPr lang="en-US" sz="2800" dirty="0" err="1">
                <a:latin typeface="Times New Roman"/>
                <a:cs typeface="Times New Roman"/>
              </a:rPr>
              <a:t>Nexmon</a:t>
            </a:r>
            <a:r>
              <a:rPr lang="en-US" sz="2800" dirty="0">
                <a:latin typeface="Times New Roman"/>
                <a:cs typeface="Times New Roman"/>
              </a:rPr>
              <a:t> tool with Raspberry Pi and ALFA 1900 Wi-Fi card with antennas for better coverage. </a:t>
            </a:r>
            <a:endParaRPr lang="en-US" sz="2800" dirty="0"/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Used LSTM model.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835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Traditional methods require closed proximity to routers and are affected by reflections in confined spaces.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Sensing human activities through walls is unexplored.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Recognizing activities involving individuals through walls is inaccurate due to signal overlap and attenuation.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29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this project are as follows: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To explore human motion sensing through wall.</a:t>
            </a:r>
          </a:p>
          <a:p>
            <a:pPr lvl="0"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To implement deep learning network to recognize the activities.</a:t>
            </a:r>
          </a:p>
          <a:p>
            <a:pPr lvl="0"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To utilize Raspberry Pi and </a:t>
            </a:r>
            <a:r>
              <a:rPr lang="en-US" sz="2800" err="1">
                <a:latin typeface="Times New Roman"/>
                <a:cs typeface="Times New Roman"/>
              </a:rPr>
              <a:t>Nexmon</a:t>
            </a:r>
            <a:r>
              <a:rPr lang="en-US" sz="2800" dirty="0">
                <a:latin typeface="Times New Roman"/>
                <a:cs typeface="Times New Roman"/>
              </a:rPr>
              <a:t> Firmware to monitor CSI data.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To design a system capable of collecting data through walls using wider-angle wi-fi sensing.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994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The system facilitates elderly care and patient monitoring.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Helps to identify fall or prolonged inactivity to alert care-givers. </a:t>
            </a:r>
            <a:endParaRPr lang="en-US" sz="2800" dirty="0"/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Enhances patient safety by providing real-time alerts without the need for frequent physical checks.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Detects room occupancy and adjusts environmental controls such as lighting, heating, and cooling accordingly.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893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933</Words>
  <Application>Microsoft Office PowerPoint</Application>
  <PresentationFormat>Widescreen</PresentationFormat>
  <Paragraphs>196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Overview</vt:lpstr>
      <vt:lpstr>Introduction</vt:lpstr>
      <vt:lpstr>Literature Review</vt:lpstr>
      <vt:lpstr>Literature Review</vt:lpstr>
      <vt:lpstr>Literature Review</vt:lpstr>
      <vt:lpstr>Problem Statement</vt:lpstr>
      <vt:lpstr>Objective</vt:lpstr>
      <vt:lpstr>Scope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Tasks Accomplished</vt:lpstr>
      <vt:lpstr>Tasks Accomplished</vt:lpstr>
      <vt:lpstr>Tasks Accomplished</vt:lpstr>
      <vt:lpstr>Tasks Accomplished</vt:lpstr>
      <vt:lpstr>Tasks Accomplished</vt:lpstr>
      <vt:lpstr>Tasks Accomplished</vt:lpstr>
      <vt:lpstr>Tasks Accomplished</vt:lpstr>
      <vt:lpstr>Tasks Accomplished</vt:lpstr>
      <vt:lpstr>Task Accomplished</vt:lpstr>
      <vt:lpstr>Task Accomplished</vt:lpstr>
      <vt:lpstr>Tasks Remaining</vt:lpstr>
      <vt:lpstr>Expected Output</vt:lpstr>
      <vt:lpstr>Project Timeline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Amrish Das</dc:creator>
  <cp:lastModifiedBy>Sabina Pandey</cp:lastModifiedBy>
  <cp:revision>450</cp:revision>
  <dcterms:created xsi:type="dcterms:W3CDTF">2016-11-19T14:40:28Z</dcterms:created>
  <dcterms:modified xsi:type="dcterms:W3CDTF">2024-12-06T05:07:22Z</dcterms:modified>
</cp:coreProperties>
</file>